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</p:sldMasterIdLst>
  <p:sldIdLst>
    <p:sldId id="256" r:id="rId16"/>
    <p:sldId id="258" r:id="rId17"/>
    <p:sldId id="259" r:id="rId18"/>
    <p:sldId id="260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22/03/2021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22/03/2021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363C-18BA-40B6-A16C-B592F881C8F6}" type="datetimeFigureOut">
              <a:rPr lang="es-MX" smtClean="0"/>
              <a:t>22/03/2021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600" dirty="0"/>
              <a:t>Reserva Técnica del IPEJAL a corte de Enero de 2021</a:t>
            </a:r>
            <a:br>
              <a:rPr lang="es-MX" sz="3600" dirty="0"/>
            </a:b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6 Título"/>
          <p:cNvSpPr txBox="1">
            <a:spLocks/>
          </p:cNvSpPr>
          <p:nvPr/>
        </p:nvSpPr>
        <p:spPr>
          <a:xfrm>
            <a:off x="1674254" y="103031"/>
            <a:ext cx="6774288" cy="515061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Reserva Técnica 2012 – Enero 2021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993" y="2798386"/>
            <a:ext cx="5488645" cy="3557966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524894" y="2478314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Enero  de 2021.</a:t>
            </a:r>
          </a:p>
        </p:txBody>
      </p:sp>
      <p:sp>
        <p:nvSpPr>
          <p:cNvPr id="16" name="Cerrar llave 15"/>
          <p:cNvSpPr/>
          <p:nvPr/>
        </p:nvSpPr>
        <p:spPr>
          <a:xfrm>
            <a:off x="6901338" y="3135882"/>
            <a:ext cx="553012" cy="2606155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94" y="955589"/>
            <a:ext cx="7809948" cy="148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8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700010" y="116632"/>
            <a:ext cx="6722773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Comparativo Reserva Técnica Diciembre 2020 – Enero 2021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60" y="833531"/>
            <a:ext cx="7666768" cy="223480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4" y="3454330"/>
            <a:ext cx="4651651" cy="290194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0144" y="3454330"/>
            <a:ext cx="4651651" cy="290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6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735650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Comparativo Reserva Técnica Diciembre 2020 – Enero 2021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630" y="741826"/>
            <a:ext cx="7615274" cy="53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7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46168" y="116632"/>
            <a:ext cx="6902374" cy="382132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Diciembre 2020 – Enero 2021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51" y="724778"/>
            <a:ext cx="8936265" cy="566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4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6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62545" y="3280"/>
            <a:ext cx="6734480" cy="517657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</a:p>
          <a:p>
            <a:pPr algn="ctr"/>
            <a:r>
              <a:rPr lang="es-MX" sz="200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Diciembre 2020 – Enero 2021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98377" y="793914"/>
            <a:ext cx="8640960" cy="4923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  Inversiones en Mercados Financieros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a corto plazo es de 531.09 millones de pesos, y se debe principalmente a un reacomodo de inversión, pasando de corto a largo plazo por estrategia de inversión.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en títulos y valores es de 639.90 millones de pesos, y se debe principalmente a un reacomodo de inversión, pasando de corto a largo plazo por estrategia de inversión. 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punto 1 tuvo un decremento del </a:t>
            </a:r>
            <a:r>
              <a:rPr lang="es-MX" sz="16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-16.1%</a:t>
            </a:r>
            <a:r>
              <a:rPr lang="es-MX" sz="16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, mientras que el punto 2 tuvo un incremento del      </a:t>
            </a:r>
            <a:r>
              <a:rPr lang="es-MX" sz="16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4.0%</a:t>
            </a:r>
            <a:r>
              <a:rPr lang="es-MX" sz="16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respectivamente.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de los 49.99 millones de pesos, se debe a un mayor otorgamiento 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113.71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  <a:endParaRPr lang="es-MX" sz="16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94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7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62547" y="256"/>
            <a:ext cx="6802153" cy="614886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</a:p>
          <a:p>
            <a:pPr algn="ctr"/>
            <a:r>
              <a:rPr lang="es-MX" sz="200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Diciembre 2020 – Enero 2021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44379" y="548680"/>
            <a:ext cx="8871284" cy="4663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b="1" dirty="0"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2.39 millones de pesos.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12:</a:t>
            </a:r>
            <a:r>
              <a:rPr lang="es-MX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dirty="0">
                <a:ea typeface="Calibri" panose="020F0502020204030204" pitchFamily="34" charset="0"/>
                <a:cs typeface="Times New Roman" panose="02020603050405020304" pitchFamily="18" charset="0"/>
              </a:rPr>
              <a:t>es la suma del punto 10 y 11, que es la diferencia de los inmuebles neto.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es-MX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b="1" dirty="0"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de los 3.8 millones de pesos, se da principalmente por el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dirty="0"/>
              <a:t>incremento de los 247.5 millones de pesos, se da principalmente por el rubro de deudores por aportaciones y retenciones, esto con las dependencias afiliadas al IPEJAL, lo que significa en relación inversa, el incumplimiento de pago del adeudo de las </a:t>
            </a:r>
            <a:r>
              <a:rPr lang="es-MX" dirty="0">
                <a:ea typeface="Calibri" panose="020F0502020204030204" pitchFamily="34" charset="0"/>
                <a:cs typeface="Times New Roman" panose="02020603050405020304" pitchFamily="18" charset="0"/>
              </a:rPr>
              <a:t>dependencias (atraso de pago).</a:t>
            </a:r>
            <a:endParaRPr lang="es-MX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693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44</TotalTime>
  <Words>429</Words>
  <Application>Microsoft Office PowerPoint</Application>
  <PresentationFormat>Presentación en pantalla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7</vt:i4>
      </vt:variant>
    </vt:vector>
  </HeadingPairs>
  <TitlesOfParts>
    <vt:vector size="27" baseType="lpstr">
      <vt:lpstr>Arial</vt:lpstr>
      <vt:lpstr>Calibri</vt:lpstr>
      <vt:lpstr>Candara</vt:lpstr>
      <vt:lpstr>Century Gothic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Reserva Técnica del IPEJAL a corte de Enero de 2021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9</cp:revision>
  <dcterms:created xsi:type="dcterms:W3CDTF">2020-08-22T03:26:06Z</dcterms:created>
  <dcterms:modified xsi:type="dcterms:W3CDTF">2021-03-22T17:32:12Z</dcterms:modified>
</cp:coreProperties>
</file>